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9" r:id="rId1"/>
  </p:sldMasterIdLst>
  <p:notesMasterIdLst>
    <p:notesMasterId r:id="rId3"/>
  </p:notesMasterIdLst>
  <p:sldIdLst>
    <p:sldId id="260" r:id="rId2"/>
  </p:sldIdLst>
  <p:sldSz cx="9144000" cy="5143500" type="screen16x9"/>
  <p:notesSz cx="6858000" cy="9144000"/>
  <p:embeddedFontLst>
    <p:embeddedFont>
      <p:font typeface="Montserrat" pitchFamily="2" charset="77"/>
      <p:regular r:id="rId4"/>
      <p:bold r:id="rId5"/>
      <p:italic r:id="rId6"/>
      <p:boldItalic r:id="rId7"/>
    </p:embeddedFont>
    <p:embeddedFont>
      <p:font typeface="Montserrat Medium" panose="020F050202020403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147" d="100"/>
          <a:sy n="147" d="100"/>
        </p:scale>
        <p:origin x="6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a7964a8fe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da7964a8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7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28650" y="192285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20;p3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29850" y="896176"/>
            <a:ext cx="7885500" cy="3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3">
  <p:cSld name="2_Title Slide">
    <p:bg>
      <p:bgPr>
        <a:solidFill>
          <a:srgbClr val="333C4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" name="Google Shape;75;p12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2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4">
  <p:cSld name="3_Title Slide">
    <p:bg>
      <p:bgPr>
        <a:solidFill>
          <a:srgbClr val="FFC51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3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5">
  <p:cSld name="5_Title Slide"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" name="Google Shape;90;p14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6">
  <p:cSld name="4_Title Slide">
    <p:bg>
      <p:bgPr>
        <a:solidFill>
          <a:srgbClr val="EAE8E6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" name="Google Shape;97;p15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7">
  <p:cSld name="7_Title Slide">
    <p:bg>
      <p:bgPr>
        <a:solidFill>
          <a:schemeClr val="accent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4" name="Google Shape;104;p16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16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500"/>
              <a:buNone/>
              <a:defRPr sz="1500">
                <a:solidFill>
                  <a:srgbClr val="949494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400"/>
              <a:buNone/>
              <a:defRPr sz="1400">
                <a:solidFill>
                  <a:srgbClr val="949494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" name="Google Shape;112;p17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">
  <p:cSld name="16_Title and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628650" y="192285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" name="Google Shape;117;p18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38862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2"/>
          </p:nvPr>
        </p:nvSpPr>
        <p:spPr>
          <a:xfrm>
            <a:off x="4629150" y="923433"/>
            <a:ext cx="38862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5pPr>
            <a:lvl6pPr marL="274320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" name="Google Shape;127;p19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4_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1" name="Google Shape;131;p20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20"/>
          <p:cNvCxnSpPr/>
          <p:nvPr/>
        </p:nvCxnSpPr>
        <p:spPr>
          <a:xfrm>
            <a:off x="342900" y="829818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28650" y="192786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p21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8" name="Google Shape;13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18_Title Slide">
    <p:bg>
      <p:bgPr>
        <a:solidFill>
          <a:srgbClr val="6B479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4262814" y="1456040"/>
            <a:ext cx="69000" cy="1438200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981885" y="735918"/>
            <a:ext cx="69000" cy="1438200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5731858" y="1423339"/>
            <a:ext cx="69000" cy="1438200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l="23888" t="39421" r="23987" b="40898"/>
          <a:stretch/>
        </p:blipFill>
        <p:spPr>
          <a:xfrm>
            <a:off x="1792280" y="1357931"/>
            <a:ext cx="5540675" cy="156895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17_Title and Content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628650" y="192285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22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629850" y="914963"/>
            <a:ext cx="7885500" cy="3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" name="Google Shape;151;p23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2" name="Google Shape;15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 1">
  <p:cSld name="16_Title and Content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628650" y="192285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" name="Google Shape;156;p24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24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38862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2"/>
          </p:nvPr>
        </p:nvSpPr>
        <p:spPr>
          <a:xfrm>
            <a:off x="4629150" y="923433"/>
            <a:ext cx="38862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5pPr>
            <a:lvl6pPr marL="274320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25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8" name="Google Shape;16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4_Title Only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26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" name="Google Shape;173;p26"/>
          <p:cNvCxnSpPr/>
          <p:nvPr/>
        </p:nvCxnSpPr>
        <p:spPr>
          <a:xfrm>
            <a:off x="342900" y="829818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628650" y="192786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" name="Google Shape;179;p27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0" name="Google Shape;18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1">
  <p:cSld name="PICTURE_WITH_CAPTION_TEXT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28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7" name="Google Shape;18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28650" y="388271"/>
            <a:ext cx="7886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78867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" name="Google Shape;193;p29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5" name="Google Shape;19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1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 type="obj">
  <p:cSld name="OBJEC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14_Title Slide">
    <p:bg>
      <p:bgPr>
        <a:solidFill>
          <a:srgbClr val="333B4E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8176" y="1380558"/>
            <a:ext cx="5487649" cy="157484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>
  <p:cSld name="5_Title 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" name="Google Shape;212;p33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3" name="Google Shape;213;p33"/>
          <p:cNvCxnSpPr/>
          <p:nvPr/>
        </p:nvCxnSpPr>
        <p:spPr>
          <a:xfrm>
            <a:off x="342900" y="829818"/>
            <a:ext cx="840090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628650" y="534925"/>
            <a:ext cx="78867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628650" y="116587"/>
            <a:ext cx="7886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628650" y="116085"/>
            <a:ext cx="7886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78867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" name="Google Shape;221;p34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34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3" name="Google Shape;22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>
            <a:spLocks noGrp="1"/>
          </p:cNvSpPr>
          <p:nvPr>
            <p:ph type="body" idx="2"/>
          </p:nvPr>
        </p:nvSpPr>
        <p:spPr>
          <a:xfrm>
            <a:off x="628650" y="532804"/>
            <a:ext cx="78867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15_Title Slide">
    <p:bg>
      <p:bgPr>
        <a:solidFill>
          <a:srgbClr val="FFC617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9423" y="1290781"/>
            <a:ext cx="5485152" cy="166462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16_Title Slide">
    <p:bg>
      <p:bgPr>
        <a:solidFill>
          <a:srgbClr val="00000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8800" y="1456823"/>
            <a:ext cx="5486398" cy="141898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6">
  <p:cSld name="13_Title Slide">
    <p:bg>
      <p:bgPr>
        <a:solidFill>
          <a:srgbClr val="E9E8E6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8176" y="1473590"/>
            <a:ext cx="5487645" cy="13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7">
  <p:cSld name="17_Title Slide">
    <p:bg>
      <p:bgPr>
        <a:solidFill>
          <a:srgbClr val="70C7B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t="3025"/>
          <a:stretch/>
        </p:blipFill>
        <p:spPr>
          <a:xfrm>
            <a:off x="0" y="0"/>
            <a:ext cx="9144002" cy="443386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0" y="2794850"/>
            <a:ext cx="9144000" cy="2348700"/>
          </a:xfrm>
          <a:prstGeom prst="rect">
            <a:avLst/>
          </a:prstGeom>
          <a:solidFill>
            <a:srgbClr val="70C7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0" y="0"/>
            <a:ext cx="9144000" cy="1543200"/>
          </a:xfrm>
          <a:prstGeom prst="rect">
            <a:avLst/>
          </a:prstGeom>
          <a:solidFill>
            <a:srgbClr val="70C7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6_Title Slide">
    <p:bg>
      <p:bgPr>
        <a:solidFill>
          <a:srgbClr val="000000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2">
  <p:cSld name="Title Slide">
    <p:bg>
      <p:bgPr>
        <a:solidFill>
          <a:srgbClr val="69479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9" name="Google Shape;6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sz="33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•"/>
              <a:defRPr sz="21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  <a:defRPr sz="15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9" r:id="rId30"/>
    <p:sldLayoutId id="2147483680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8"/>
          <p:cNvSpPr txBox="1">
            <a:spLocks noGrp="1"/>
          </p:cNvSpPr>
          <p:nvPr>
            <p:ph type="title"/>
          </p:nvPr>
        </p:nvSpPr>
        <p:spPr>
          <a:xfrm>
            <a:off x="628650" y="87064"/>
            <a:ext cx="78867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Susan Mertins</a:t>
            </a:r>
            <a:endParaRPr/>
          </a:p>
        </p:txBody>
      </p:sp>
      <p:sp>
        <p:nvSpPr>
          <p:cNvPr id="518" name="Google Shape;518;p78"/>
          <p:cNvSpPr txBox="1">
            <a:spLocks noGrp="1"/>
          </p:cNvSpPr>
          <p:nvPr>
            <p:ph type="body" idx="1"/>
          </p:nvPr>
        </p:nvSpPr>
        <p:spPr>
          <a:xfrm>
            <a:off x="2411896" y="923433"/>
            <a:ext cx="65196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700" b="1" dirty="0"/>
              <a:t>My Experience</a:t>
            </a:r>
            <a:endParaRPr sz="1700" dirty="0"/>
          </a:p>
          <a:p>
            <a:pPr marL="171446" lvl="0" indent="-14604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30+ years at the NIH</a:t>
            </a:r>
            <a:endParaRPr sz="1200" dirty="0"/>
          </a:p>
          <a:p>
            <a:pPr marL="171446" lvl="0" indent="-14604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" sz="1200" dirty="0"/>
              <a:t>Drug Discovery and Development, both wet and dry lab</a:t>
            </a:r>
            <a:endParaRPr sz="1200" dirty="0"/>
          </a:p>
          <a:p>
            <a:pPr marL="171446" lvl="0" indent="-14604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" sz="1200" dirty="0"/>
              <a:t>12 years at Mount St. Mary’s University, Emmitsburg, MD</a:t>
            </a:r>
          </a:p>
          <a:p>
            <a:pPr marL="171446" lvl="0" indent="-14604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" sz="1200" dirty="0" err="1"/>
              <a:t>BioSystems</a:t>
            </a:r>
            <a:r>
              <a:rPr lang="en" sz="1200" dirty="0"/>
              <a:t> Strategies, LLC – Biotech Startup</a:t>
            </a:r>
            <a:endParaRPr sz="1200"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700" b="1" dirty="0"/>
              <a:t>Education</a:t>
            </a:r>
            <a:endParaRPr sz="1700" dirty="0"/>
          </a:p>
          <a:p>
            <a:pPr marL="171446" lvl="0" indent="-146046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200" dirty="0"/>
              <a:t>BS, MS, PhD, George Washington University</a:t>
            </a:r>
            <a:endParaRPr sz="1200"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700" b="1" dirty="0"/>
              <a:t>Outside Interests</a:t>
            </a:r>
            <a:endParaRPr sz="1700" dirty="0"/>
          </a:p>
          <a:p>
            <a:pPr marL="171446" marR="0" lvl="0" indent="-146046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SzPts val="1400"/>
              <a:buChar char="•"/>
            </a:pPr>
            <a:r>
              <a:rPr lang="en" sz="1200" dirty="0"/>
              <a:t>Quilting, gardening, bird watching, reading</a:t>
            </a:r>
            <a:endParaRPr sz="1200" dirty="0"/>
          </a:p>
          <a:p>
            <a:pPr marL="171446" marR="0" lvl="0" indent="-133346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SzPts val="1200"/>
              <a:buChar char="•"/>
            </a:pPr>
            <a:r>
              <a:rPr lang="en" sz="1200" dirty="0"/>
              <a:t>Dog training</a:t>
            </a:r>
            <a:endParaRPr sz="1200" dirty="0"/>
          </a:p>
          <a:p>
            <a:pPr marL="520700" marR="0" lvl="1" indent="-16510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SzPts val="1200"/>
              <a:buChar char="•"/>
            </a:pPr>
            <a:r>
              <a:rPr lang="en" sz="1200" dirty="0"/>
              <a:t>My dog Bibbs won two blue ribbons in Conformation</a:t>
            </a:r>
            <a:endParaRPr sz="1200" dirty="0"/>
          </a:p>
          <a:p>
            <a:pPr marL="171446" lvl="0" indent="-3809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700" dirty="0"/>
          </a:p>
        </p:txBody>
      </p:sp>
      <p:sp>
        <p:nvSpPr>
          <p:cNvPr id="519" name="Google Shape;519;p78"/>
          <p:cNvSpPr txBox="1">
            <a:spLocks noGrp="1"/>
          </p:cNvSpPr>
          <p:nvPr>
            <p:ph type="sldNum" idx="12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20" name="Google Shape;520;p78"/>
          <p:cNvSpPr txBox="1">
            <a:spLocks noGrp="1"/>
          </p:cNvSpPr>
          <p:nvPr>
            <p:ph type="body" idx="2"/>
          </p:nvPr>
        </p:nvSpPr>
        <p:spPr>
          <a:xfrm>
            <a:off x="420576" y="477219"/>
            <a:ext cx="8302847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dirty="0"/>
              <a:t>Senior Investigator, FNL and Founder and CEO </a:t>
            </a:r>
            <a:r>
              <a:rPr lang="en" dirty="0" err="1"/>
              <a:t>BioSystems</a:t>
            </a:r>
            <a:r>
              <a:rPr lang="en" dirty="0"/>
              <a:t> Strategies, LLC</a:t>
            </a:r>
            <a:endParaRPr dirty="0"/>
          </a:p>
        </p:txBody>
      </p:sp>
      <p:sp>
        <p:nvSpPr>
          <p:cNvPr id="521" name="Google Shape;521;p78"/>
          <p:cNvSpPr/>
          <p:nvPr/>
        </p:nvSpPr>
        <p:spPr>
          <a:xfrm>
            <a:off x="354363" y="3085450"/>
            <a:ext cx="2057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susan.mertins2@nih.gov</a:t>
            </a:r>
            <a:endParaRPr/>
          </a:p>
        </p:txBody>
      </p:sp>
      <p:pic>
        <p:nvPicPr>
          <p:cNvPr id="522" name="Google Shape;52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7424" y="2103675"/>
            <a:ext cx="1464077" cy="195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92" y="1110650"/>
            <a:ext cx="1388575" cy="185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TOM Theme">
  <a:themeElements>
    <a:clrScheme name="ATOM Color Palette">
      <a:dk1>
        <a:srgbClr val="4B4B4B"/>
      </a:dk1>
      <a:lt1>
        <a:srgbClr val="FFFFFF"/>
      </a:lt1>
      <a:dk2>
        <a:srgbClr val="7682A4"/>
      </a:dk2>
      <a:lt2>
        <a:srgbClr val="A7DDD8"/>
      </a:lt2>
      <a:accent1>
        <a:srgbClr val="353C50"/>
      </a:accent1>
      <a:accent2>
        <a:srgbClr val="6C4990"/>
      </a:accent2>
      <a:accent3>
        <a:srgbClr val="BD206B"/>
      </a:accent3>
      <a:accent4>
        <a:srgbClr val="EA2127"/>
      </a:accent4>
      <a:accent5>
        <a:srgbClr val="6DC7BE"/>
      </a:accent5>
      <a:accent6>
        <a:srgbClr val="FFC012"/>
      </a:accent6>
      <a:hlink>
        <a:srgbClr val="BD206B"/>
      </a:hlink>
      <a:folHlink>
        <a:srgbClr val="6C49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Macintosh PowerPoint</Application>
  <PresentationFormat>On-screen Show (16:9)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Montserrat</vt:lpstr>
      <vt:lpstr>Arial</vt:lpstr>
      <vt:lpstr>Montserrat Medium</vt:lpstr>
      <vt:lpstr>ATOM Theme</vt:lpstr>
      <vt:lpstr>Susan Mertins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Susan Mertins</dc:title>
  <cp:lastModifiedBy>Mertins, Susan (NIH/NCI) [C]</cp:lastModifiedBy>
  <cp:revision>1</cp:revision>
  <dcterms:modified xsi:type="dcterms:W3CDTF">2022-07-05T18:52:41Z</dcterms:modified>
</cp:coreProperties>
</file>